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8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42E5F-13BF-4479-BA30-B986C5AB49D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2BF74-7327-4513-9AAA-AF50FFBA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Приказ случаја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718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Жена старости 26 година, фризерка по занимању.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Јавила се лечећем лекару због мал</a:t>
            </a:r>
            <a:r>
              <a:rPr lang="en-US" sz="2400" dirty="0" smtClean="0"/>
              <a:t>a</a:t>
            </a:r>
            <a:r>
              <a:rPr lang="sr-Cyrl-RS" sz="2400" dirty="0" smtClean="0"/>
              <a:t>ксалости, замарања и губитака апетита 2 месеца уназад. Последња 3 дана приметила модрице на ногама. Последња 3 менструална циклуса су била обилна и продужена.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У личној </a:t>
            </a:r>
            <a:r>
              <a:rPr lang="en-US" sz="2400" dirty="0" smtClean="0"/>
              <a:t>a</a:t>
            </a:r>
            <a:r>
              <a:rPr lang="sr-Cyrl-RS" sz="2400" dirty="0" smtClean="0"/>
              <a:t>наманези не наводи друге болести, не користи лекове.</a:t>
            </a:r>
            <a:endParaRPr lang="en-US" sz="2400" dirty="0"/>
          </a:p>
        </p:txBody>
      </p:sp>
    </p:spTree>
  </p:cSld>
  <p:clrMapOvr>
    <a:masterClrMapping/>
  </p:clrMapOvr>
  <p:transition advTm="2645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sr-Cyrl-RS" sz="2400" b="1" dirty="0" smtClean="0"/>
              <a:t>Лабораторијски параметри:</a:t>
            </a:r>
          </a:p>
          <a:p>
            <a:pPr algn="just">
              <a:buNone/>
            </a:pPr>
            <a:endParaRPr lang="sr-Cyrl-RS" sz="2400" b="1" dirty="0" smtClean="0"/>
          </a:p>
          <a:p>
            <a:pPr algn="just"/>
            <a:r>
              <a:rPr lang="sr-Cyrl-RS" sz="2400" dirty="0" smtClean="0"/>
              <a:t>Крвна слика: </a:t>
            </a:r>
            <a:r>
              <a:rPr lang="en-US" sz="2400" b="1" dirty="0" err="1" smtClean="0"/>
              <a:t>Er</a:t>
            </a:r>
            <a:r>
              <a:rPr lang="en-US" sz="2400" b="1" dirty="0" smtClean="0"/>
              <a:t> 3.45x10</a:t>
            </a:r>
            <a:r>
              <a:rPr lang="en-US" sz="2400" b="1" baseline="30000" dirty="0" smtClean="0"/>
              <a:t>12</a:t>
            </a:r>
            <a:r>
              <a:rPr lang="en-US" sz="2400" b="1" dirty="0" smtClean="0"/>
              <a:t>/l, </a:t>
            </a:r>
            <a:r>
              <a:rPr lang="en-US" sz="2400" b="1" dirty="0" err="1" smtClean="0"/>
              <a:t>Hgb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8</a:t>
            </a:r>
            <a:r>
              <a:rPr lang="en-US" sz="2400" b="1" dirty="0" smtClean="0"/>
              <a:t>5g/l</a:t>
            </a:r>
            <a:r>
              <a:rPr lang="sr-Latn-RS" sz="2400" b="1" dirty="0" smtClean="0"/>
              <a:t>,</a:t>
            </a:r>
            <a:r>
              <a:rPr lang="sr-Cyrl-RS" sz="2400" b="1" dirty="0" smtClean="0"/>
              <a:t> М</a:t>
            </a:r>
            <a:r>
              <a:rPr lang="en-US" sz="2400" b="1" dirty="0" smtClean="0"/>
              <a:t>CV 70fl,</a:t>
            </a:r>
            <a:r>
              <a:rPr lang="sr-Latn-RS" sz="2400" b="1" dirty="0" smtClean="0"/>
              <a:t> Tr 15x10</a:t>
            </a:r>
            <a:r>
              <a:rPr lang="sr-Latn-RS" sz="2400" b="1" baseline="30000" dirty="0" smtClean="0"/>
              <a:t>9</a:t>
            </a:r>
            <a:r>
              <a:rPr lang="en-US" sz="2400" b="1" dirty="0" smtClean="0"/>
              <a:t>/l, </a:t>
            </a:r>
            <a:r>
              <a:rPr lang="en-US" sz="2400" dirty="0" smtClean="0"/>
              <a:t>Le 7.8x10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RS" sz="2400" dirty="0" smtClean="0"/>
              <a:t>Параметри хемостазе: </a:t>
            </a:r>
            <a:r>
              <a:rPr lang="en-US" sz="2400" dirty="0" err="1" smtClean="0"/>
              <a:t>aPTT</a:t>
            </a:r>
            <a:r>
              <a:rPr lang="sr-Cyrl-RS" sz="2400" dirty="0" smtClean="0"/>
              <a:t> 35.5</a:t>
            </a:r>
            <a:r>
              <a:rPr lang="en-US" sz="2400" dirty="0" smtClean="0"/>
              <a:t> s, INR </a:t>
            </a:r>
            <a:r>
              <a:rPr lang="sr-Latn-RS" sz="2400" dirty="0" smtClean="0"/>
              <a:t>1.01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sr-Latn-RS" sz="2400" dirty="0" smtClean="0"/>
          </a:p>
          <a:p>
            <a:pPr algn="just"/>
            <a:r>
              <a:rPr lang="sr-Cyrl-RS" sz="2400" dirty="0" smtClean="0"/>
              <a:t>Биохемијске анализа: </a:t>
            </a:r>
            <a:r>
              <a:rPr lang="sr-Latn-CS" sz="2400" dirty="0" smtClean="0"/>
              <a:t>Fe </a:t>
            </a:r>
            <a:r>
              <a:rPr lang="sr-Cyrl-CS" sz="2400" dirty="0" smtClean="0"/>
              <a:t>у серуму 3</a:t>
            </a:r>
            <a:r>
              <a:rPr lang="en-US" sz="2400" dirty="0" smtClean="0"/>
              <a:t>.</a:t>
            </a:r>
            <a:r>
              <a:rPr lang="sr-Latn-CS" sz="2400" dirty="0" smtClean="0"/>
              <a:t>3</a:t>
            </a:r>
            <a:r>
              <a:rPr lang="en-US" sz="2400" dirty="0" smtClean="0"/>
              <a:t>µmol/L</a:t>
            </a:r>
            <a:r>
              <a:rPr lang="sr-Latn-CS" sz="2400" dirty="0" smtClean="0"/>
              <a:t>, </a:t>
            </a:r>
            <a:r>
              <a:rPr lang="sr-Cyrl-CS" sz="2400" dirty="0" smtClean="0"/>
              <a:t> феритин </a:t>
            </a:r>
            <a:r>
              <a:rPr lang="en-US" sz="2400" dirty="0" smtClean="0"/>
              <a:t>14ng/</a:t>
            </a:r>
            <a:r>
              <a:rPr lang="en-US" sz="2400" dirty="0" err="1" smtClean="0"/>
              <a:t>mL</a:t>
            </a:r>
            <a:r>
              <a:rPr lang="sr-Cyrl-CS" sz="2400" dirty="0" smtClean="0"/>
              <a:t>, </a:t>
            </a:r>
            <a:r>
              <a:rPr lang="sr-Latn-CS" sz="2400" dirty="0" smtClean="0"/>
              <a:t>TIBC </a:t>
            </a:r>
            <a:r>
              <a:rPr lang="sr-Cyrl-CS" sz="2400" dirty="0" smtClean="0"/>
              <a:t>59</a:t>
            </a:r>
            <a:r>
              <a:rPr lang="sr-Latn-CS" sz="2400" dirty="0" smtClean="0"/>
              <a:t>, UIBC </a:t>
            </a:r>
            <a:r>
              <a:rPr lang="sr-Cyrl-CS" sz="2400" dirty="0" smtClean="0"/>
              <a:t>56</a:t>
            </a:r>
            <a:r>
              <a:rPr lang="en-US" sz="2400" dirty="0" smtClean="0"/>
              <a:t>. </a:t>
            </a:r>
            <a:r>
              <a:rPr lang="sr-Cyrl-RS" sz="2400" dirty="0" smtClean="0"/>
              <a:t>Остале анализе биле су у референтном опсегу.</a:t>
            </a:r>
            <a:endParaRPr lang="en-US" sz="2400" dirty="0"/>
          </a:p>
        </p:txBody>
      </p:sp>
    </p:spTree>
  </p:cSld>
  <p:clrMapOvr>
    <a:masterClrMapping/>
  </p:clrMapOvr>
  <p:transition advTm="8735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400" b="1" dirty="0" smtClean="0"/>
              <a:t>Диференцијална дијагноза</a:t>
            </a:r>
            <a:r>
              <a:rPr lang="en-US" sz="2400" b="1" dirty="0" smtClean="0"/>
              <a:t>?</a:t>
            </a:r>
            <a:endParaRPr lang="en-US" sz="2400" b="1" dirty="0"/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Микроцитна, хипосидеремјска анемија</a:t>
            </a:r>
          </a:p>
          <a:p>
            <a:r>
              <a:rPr lang="sr-Cyrl-RS" sz="2400" dirty="0" smtClean="0"/>
              <a:t>Тромбоцитопенија</a:t>
            </a:r>
            <a:endParaRPr lang="en-US" sz="2400" dirty="0"/>
          </a:p>
        </p:txBody>
      </p:sp>
    </p:spTree>
  </p:cSld>
  <p:clrMapOvr>
    <a:masterClrMapping/>
  </p:clrMapOvr>
  <p:transition advTm="1302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Пацијент упућен хематологу.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Урађена крвна слика са леукоцитарном формулом: </a:t>
            </a:r>
            <a:r>
              <a:rPr lang="en-US" sz="2400" dirty="0" err="1" smtClean="0"/>
              <a:t>Er</a:t>
            </a:r>
            <a:r>
              <a:rPr lang="en-US" sz="2400" dirty="0" smtClean="0"/>
              <a:t> 3.4</a:t>
            </a:r>
            <a:r>
              <a:rPr lang="sr-Cyrl-RS" sz="2400" dirty="0" smtClean="0"/>
              <a:t>2</a:t>
            </a:r>
            <a:r>
              <a:rPr lang="en-US" sz="2400" dirty="0" smtClean="0"/>
              <a:t>x10</a:t>
            </a:r>
            <a:r>
              <a:rPr lang="en-US" sz="2400" baseline="30000" dirty="0" smtClean="0"/>
              <a:t>12</a:t>
            </a:r>
            <a:r>
              <a:rPr lang="en-US" sz="2400" dirty="0" smtClean="0"/>
              <a:t>/l </a:t>
            </a:r>
            <a:r>
              <a:rPr lang="en-US" sz="2400" dirty="0" err="1" smtClean="0"/>
              <a:t>Hgb</a:t>
            </a:r>
            <a:r>
              <a:rPr lang="en-US" sz="2400" dirty="0" smtClean="0"/>
              <a:t> </a:t>
            </a:r>
            <a:r>
              <a:rPr lang="sr-Cyrl-RS" sz="2400" dirty="0" smtClean="0"/>
              <a:t>8</a:t>
            </a:r>
            <a:r>
              <a:rPr lang="sr-Cyrl-RS" sz="2400" dirty="0"/>
              <a:t>4</a:t>
            </a:r>
            <a:r>
              <a:rPr lang="en-US" sz="2400" dirty="0" smtClean="0"/>
              <a:t>g/l</a:t>
            </a:r>
            <a:r>
              <a:rPr lang="sr-Latn-RS" sz="2400" dirty="0" smtClean="0"/>
              <a:t>,</a:t>
            </a:r>
            <a:r>
              <a:rPr lang="sr-Cyrl-RS" sz="2400" dirty="0" smtClean="0"/>
              <a:t> М</a:t>
            </a:r>
            <a:r>
              <a:rPr lang="en-US" sz="2400" dirty="0" smtClean="0"/>
              <a:t>CV </a:t>
            </a:r>
            <a:r>
              <a:rPr lang="sr-Cyrl-RS" sz="2400" dirty="0" smtClean="0"/>
              <a:t>69</a:t>
            </a:r>
            <a:r>
              <a:rPr lang="en-US" sz="2400" dirty="0" smtClean="0"/>
              <a:t>fl,</a:t>
            </a:r>
            <a:r>
              <a:rPr lang="sr-Latn-RS" sz="2400" dirty="0" smtClean="0"/>
              <a:t> Tr 1</a:t>
            </a:r>
            <a:r>
              <a:rPr lang="sr-Cyrl-RS" sz="2400" dirty="0" smtClean="0"/>
              <a:t>3</a:t>
            </a:r>
            <a:r>
              <a:rPr lang="sr-Latn-RS" sz="2400" dirty="0" smtClean="0"/>
              <a:t>x10</a:t>
            </a:r>
            <a:r>
              <a:rPr lang="sr-Latn-RS" sz="2400" baseline="30000" dirty="0" smtClean="0"/>
              <a:t>9</a:t>
            </a:r>
            <a:r>
              <a:rPr lang="en-US" sz="2400" dirty="0" smtClean="0"/>
              <a:t>/l, Le 7.8x10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 </a:t>
            </a:r>
            <a:r>
              <a:rPr lang="en-US" sz="2400" dirty="0" smtClean="0"/>
              <a:t>(Ne 70%, Ly 25%, Mo 4%)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RS" sz="2400" dirty="0" smtClean="0"/>
              <a:t>На микроскопској анализи размаза периферне крви уочава се хипохромни еритроцити, нормални елементи гранулоцитне лозе, ретки тромбоцити.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86000" y="2819400"/>
            <a:ext cx="2743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 smtClean="0"/>
          </a:p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029200" y="2819400"/>
            <a:ext cx="15240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411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Cyrl-RS" dirty="0" smtClean="0"/>
              <a:t>Пацијенткиња је након урађене крвне слике и размаза периферне крви хоспитализован на Клинику за хематологију.</a:t>
            </a:r>
          </a:p>
          <a:p>
            <a:pPr algn="just"/>
            <a:endParaRPr lang="sr-Cyrl-RS" dirty="0" smtClean="0"/>
          </a:p>
          <a:p>
            <a:pPr algn="just"/>
            <a:r>
              <a:rPr lang="sr-Latn-CS" b="1" dirty="0" smtClean="0"/>
              <a:t>Status praesens: </a:t>
            </a:r>
            <a:r>
              <a:rPr lang="sr-Cyrl-CS" dirty="0" smtClean="0"/>
              <a:t>на пријему пацијенткиња је свестна, орјентисана, афебрилна, еупноична, бледе коже и видљивих слузница, без знакова за периферну </a:t>
            </a:r>
            <a:r>
              <a:rPr lang="en-US" dirty="0" err="1" smtClean="0"/>
              <a:t>лимфденопатију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CS" dirty="0" smtClean="0"/>
              <a:t>са знацима хеморагијског синдрома </a:t>
            </a:r>
            <a:r>
              <a:rPr lang="en-US" dirty="0" smtClean="0"/>
              <a:t>(</a:t>
            </a:r>
            <a:r>
              <a:rPr lang="sr-Cyrl-RS" dirty="0" smtClean="0"/>
              <a:t>петехије, пурпруре и екхимозе)</a:t>
            </a:r>
            <a:r>
              <a:rPr lang="sr-Cyrl-CS" dirty="0" smtClean="0"/>
              <a:t> по кожи ногу. 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676400"/>
            <a:ext cx="3886200" cy="295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493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dirty="0" smtClean="0"/>
              <a:t>Физикалним прегледом усне дупље и ждрела, уочавају се екхимозе на горњем непцу.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524000"/>
            <a:ext cx="385489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338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b="1" dirty="0" smtClean="0"/>
              <a:t>Ртг плућа</a:t>
            </a:r>
            <a:r>
              <a:rPr lang="sr-Cyrl-CS" sz="2400" dirty="0" smtClean="0"/>
              <a:t>: налаз уредан. </a:t>
            </a:r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b="1" dirty="0" smtClean="0"/>
              <a:t>ЕХО абдомена</a:t>
            </a:r>
            <a:r>
              <a:rPr lang="sr-Cyrl-CS" sz="2400" dirty="0" smtClean="0"/>
              <a:t>: налаз уредан.</a:t>
            </a:r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b="1" dirty="0" smtClean="0"/>
              <a:t>Гинеколошки преглед</a:t>
            </a:r>
            <a:r>
              <a:rPr lang="sr-Cyrl-CS" sz="2400" dirty="0" smtClean="0"/>
              <a:t>: налаз уредан.</a:t>
            </a:r>
          </a:p>
          <a:p>
            <a:pPr>
              <a:buNone/>
            </a:pPr>
            <a:endParaRPr lang="sr-Latn-CS" sz="2400" dirty="0" smtClean="0"/>
          </a:p>
          <a:p>
            <a:r>
              <a:rPr lang="sr-Cyrl-CS" sz="2400" b="1" dirty="0" smtClean="0"/>
              <a:t>Столица на окултно крварење: </a:t>
            </a:r>
            <a:r>
              <a:rPr lang="sr-Cyrl-CS" sz="2400" dirty="0" smtClean="0"/>
              <a:t>налаз негативан.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ransition advTm="1952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CS" b="1" dirty="0" smtClean="0"/>
              <a:t>Аспирација костне сржи (мијелограм):</a:t>
            </a:r>
            <a:r>
              <a:rPr lang="sr-Cyrl-CS" b="1" dirty="0"/>
              <a:t> </a:t>
            </a:r>
            <a:r>
              <a:rPr lang="sr-Cyrl-CS" dirty="0" smtClean="0"/>
              <a:t>виђени мегакариоцити (мегакариоцитна тромбоцитопенија).</a:t>
            </a:r>
          </a:p>
          <a:p>
            <a:pPr>
              <a:buNone/>
            </a:pPr>
            <a:endParaRPr lang="sr-Cyrl-CS" dirty="0" smtClean="0"/>
          </a:p>
          <a:p>
            <a:r>
              <a:rPr lang="sr-Cyrl-CS" b="1" dirty="0" smtClean="0"/>
              <a:t>Имунологија:</a:t>
            </a:r>
            <a:r>
              <a:rPr lang="sr-Cyrl-CS" dirty="0" smtClean="0"/>
              <a:t> </a:t>
            </a:r>
            <a:r>
              <a:rPr lang="sr-Latn-CS" dirty="0" smtClean="0"/>
              <a:t>ANA </a:t>
            </a:r>
            <a:r>
              <a:rPr lang="sr-Cyrl-CS" dirty="0" smtClean="0"/>
              <a:t>негативна, </a:t>
            </a:r>
            <a:r>
              <a:rPr lang="sr-Latn-CS" dirty="0" smtClean="0"/>
              <a:t>IgA</a:t>
            </a:r>
            <a:r>
              <a:rPr lang="sr-Cyrl-CS" dirty="0" smtClean="0"/>
              <a:t>, </a:t>
            </a:r>
            <a:r>
              <a:rPr lang="sr-Latn-CS" dirty="0" smtClean="0"/>
              <a:t>IgG</a:t>
            </a:r>
            <a:r>
              <a:rPr lang="sr-Cyrl-CS" dirty="0" smtClean="0"/>
              <a:t>, </a:t>
            </a:r>
            <a:r>
              <a:rPr lang="sr-Latn-CS" dirty="0" smtClean="0"/>
              <a:t>IgM</a:t>
            </a:r>
            <a:r>
              <a:rPr lang="sr-Cyrl-CS" dirty="0" smtClean="0"/>
              <a:t>, </a:t>
            </a:r>
            <a:r>
              <a:rPr lang="sr-Latn-CS" dirty="0" smtClean="0"/>
              <a:t>C3</a:t>
            </a:r>
            <a:r>
              <a:rPr lang="sr-Cyrl-CS" dirty="0" smtClean="0"/>
              <a:t>, </a:t>
            </a:r>
            <a:r>
              <a:rPr lang="sr-Latn-CS" dirty="0" smtClean="0"/>
              <a:t>C4</a:t>
            </a:r>
            <a:r>
              <a:rPr lang="sr-Cyrl-CS" dirty="0" smtClean="0"/>
              <a:t>, </a:t>
            </a:r>
            <a:r>
              <a:rPr lang="sr-Latn-CS" dirty="0" smtClean="0"/>
              <a:t>RF</a:t>
            </a:r>
            <a:r>
              <a:rPr lang="sr-Cyrl-CS" dirty="0" smtClean="0"/>
              <a:t> у границама референтних вредности.</a:t>
            </a:r>
          </a:p>
          <a:p>
            <a:pPr>
              <a:buNone/>
            </a:pPr>
            <a:endParaRPr lang="sr-Cyrl-CS" dirty="0" smtClean="0"/>
          </a:p>
          <a:p>
            <a:r>
              <a:rPr lang="sr-Latn-CS" b="1" dirty="0" smtClean="0"/>
              <a:t>Coombs </a:t>
            </a:r>
            <a:r>
              <a:rPr lang="sr-Cyrl-CS" b="1" dirty="0" smtClean="0"/>
              <a:t>тест: </a:t>
            </a:r>
            <a:r>
              <a:rPr lang="sr-Cyrl-CS" dirty="0" smtClean="0"/>
              <a:t>негативан</a:t>
            </a:r>
          </a:p>
          <a:p>
            <a:pPr>
              <a:buNone/>
            </a:pPr>
            <a:endParaRPr lang="sr-Cyrl-CS" dirty="0" smtClean="0"/>
          </a:p>
          <a:p>
            <a:r>
              <a:rPr lang="sr-Latn-CS" b="1" dirty="0" smtClean="0"/>
              <a:t>LAC</a:t>
            </a:r>
            <a:r>
              <a:rPr lang="sr-Latn-CS" dirty="0" smtClean="0"/>
              <a:t> </a:t>
            </a:r>
            <a:r>
              <a:rPr lang="sr-Cyrl-CS" dirty="0" smtClean="0"/>
              <a:t>негативан, антитела за </a:t>
            </a:r>
            <a:r>
              <a:rPr lang="sr-Cyrl-CS" b="1" dirty="0" smtClean="0"/>
              <a:t>антифсфолипидни синдром </a:t>
            </a:r>
            <a:r>
              <a:rPr lang="sr-Cyrl-CS" dirty="0" smtClean="0"/>
              <a:t>негативна.</a:t>
            </a:r>
          </a:p>
          <a:p>
            <a:pPr>
              <a:buNone/>
            </a:pPr>
            <a:endParaRPr lang="sr-Cyrl-CS" dirty="0" smtClean="0"/>
          </a:p>
          <a:p>
            <a:r>
              <a:rPr lang="sr-Cyrl-CS" b="1" dirty="0" smtClean="0"/>
              <a:t>Вирусолошка испитивања </a:t>
            </a:r>
            <a:r>
              <a:rPr lang="sr-Cyrl-CS" dirty="0" smtClean="0"/>
              <a:t>(</a:t>
            </a:r>
            <a:r>
              <a:rPr lang="sr-Latn-CS" dirty="0" smtClean="0"/>
              <a:t>HIV, HBsAg, HCV</a:t>
            </a:r>
            <a:r>
              <a:rPr lang="sr-Cyrl-RS" dirty="0" smtClean="0"/>
              <a:t>): </a:t>
            </a:r>
            <a:r>
              <a:rPr lang="sr-Cyrl-CS" dirty="0" smtClean="0"/>
              <a:t>негативна.</a:t>
            </a:r>
          </a:p>
          <a:p>
            <a:pPr>
              <a:buNone/>
            </a:pPr>
            <a:endParaRPr lang="sr-Cyrl-CS" dirty="0" smtClean="0"/>
          </a:p>
          <a:p>
            <a:r>
              <a:rPr lang="sr-Cyrl-CS" dirty="0" smtClean="0"/>
              <a:t>Ендокринолошка испитивања (Т3, Т4, </a:t>
            </a:r>
            <a:r>
              <a:rPr lang="sr-Latn-CS" dirty="0" smtClean="0"/>
              <a:t>TSH</a:t>
            </a:r>
            <a:r>
              <a:rPr lang="sr-Cyrl-RS" dirty="0" smtClean="0"/>
              <a:t>): у границама референтних вредности.</a:t>
            </a:r>
            <a:r>
              <a:rPr lang="sr-Latn-C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14400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Да ли можемо да поставимо дијагнозу пацијенткињи?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Да. Пацијенткиња болује од ХРОНИЧНЕ ИМУНЕ ТРОМБОЦИТОПЕНИЈСКЕ ПУРПУРЕ.</a:t>
            </a:r>
          </a:p>
          <a:p>
            <a:pPr algn="just"/>
            <a:endParaRPr lang="sr-Cyrl-RS" sz="2400" dirty="0"/>
          </a:p>
          <a:p>
            <a:pPr algn="just"/>
            <a:endParaRPr lang="en-US" sz="2400" dirty="0"/>
          </a:p>
        </p:txBody>
      </p:sp>
    </p:spTree>
  </p:cSld>
  <p:clrMapOvr>
    <a:masterClrMapping/>
  </p:clrMapOvr>
  <p:transition advTm="6373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sr-Cyrl-RS" sz="2400" dirty="0" smtClean="0"/>
              <a:t>Како се поставља дијагноза хроничне имуне тромбоцитопенијске пурпуре?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b="1" dirty="0" smtClean="0"/>
              <a:t>Искључивањем осталих узрока тромбоцитопеније: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000" dirty="0" smtClean="0"/>
              <a:t>Лекови</a:t>
            </a:r>
          </a:p>
          <a:p>
            <a:pPr algn="just"/>
            <a:r>
              <a:rPr lang="sr-Cyrl-RS" sz="2000" dirty="0" smtClean="0"/>
              <a:t>Аутоимунске болести</a:t>
            </a:r>
          </a:p>
          <a:p>
            <a:pPr algn="just"/>
            <a:r>
              <a:rPr lang="sr-Cyrl-RS" sz="2000" dirty="0" smtClean="0"/>
              <a:t>Вирусне болести</a:t>
            </a:r>
          </a:p>
          <a:p>
            <a:pPr algn="just"/>
            <a:r>
              <a:rPr lang="sr-Cyrl-RS" sz="2000" dirty="0"/>
              <a:t>С</a:t>
            </a:r>
            <a:r>
              <a:rPr lang="sr-Cyrl-RS" sz="2000" dirty="0" smtClean="0"/>
              <a:t>пленомегалија</a:t>
            </a:r>
          </a:p>
          <a:p>
            <a:pPr algn="just"/>
            <a:r>
              <a:rPr lang="sr-Cyrl-RS" sz="2000" dirty="0" smtClean="0"/>
              <a:t>Одсуством инсуфицијенције костне сржи и доказивањем постојања мегакариоцита (мегакариоцитна тромбоцитопенија)</a:t>
            </a:r>
            <a:endParaRPr lang="en-US" sz="2000" dirty="0"/>
          </a:p>
        </p:txBody>
      </p:sp>
    </p:spTree>
  </p:cSld>
  <p:clrMapOvr>
    <a:masterClrMapping/>
  </p:clrMapOvr>
  <p:transition advTm="2468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sr-Cyrl-RS" sz="2400" dirty="0" smtClean="0">
                <a:solidFill>
                  <a:prstClr val="black"/>
                </a:solidFill>
              </a:rPr>
              <a:t>Жена </a:t>
            </a:r>
            <a:r>
              <a:rPr lang="sr-Cyrl-RS" sz="2400" dirty="0">
                <a:solidFill>
                  <a:prstClr val="black"/>
                </a:solidFill>
              </a:rPr>
              <a:t>старости </a:t>
            </a:r>
            <a:r>
              <a:rPr lang="sr-Cyrl-RS" sz="2400" dirty="0" smtClean="0">
                <a:solidFill>
                  <a:prstClr val="black"/>
                </a:solidFill>
              </a:rPr>
              <a:t>32 године, дипломирана правница по занимању</a:t>
            </a:r>
            <a:endParaRPr lang="sr-Cyrl-RS" sz="2400" dirty="0">
              <a:solidFill>
                <a:prstClr val="black"/>
              </a:solidFill>
            </a:endParaRPr>
          </a:p>
          <a:p>
            <a:pPr lvl="0" algn="just"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pPr lvl="0" algn="just"/>
            <a:r>
              <a:rPr lang="sr-Cyrl-RS" sz="2400" dirty="0" smtClean="0">
                <a:solidFill>
                  <a:prstClr val="black"/>
                </a:solidFill>
              </a:rPr>
              <a:t>Упућена у хематолошку амбуланту од стране гинеколога због претходна 3 споната побачаја у раној трудноћи до 10. недеље гестације. Сада пацијенткињи потврђена трудноћа, 4. </a:t>
            </a:r>
            <a:r>
              <a:rPr lang="sr-Cyrl-RS" sz="2400" smtClean="0">
                <a:solidFill>
                  <a:prstClr val="black"/>
                </a:solidFill>
              </a:rPr>
              <a:t>недеља гестације.</a:t>
            </a:r>
            <a:endParaRPr lang="sr-Cyrl-RS" sz="2400" dirty="0">
              <a:solidFill>
                <a:prstClr val="black"/>
              </a:solidFill>
            </a:endParaRPr>
          </a:p>
          <a:p>
            <a:pPr lvl="0" algn="just">
              <a:buNone/>
            </a:pPr>
            <a:endParaRPr lang="sr-Cyrl-RS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advTm="2097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Микроцитна хипосидеремјска анемија?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Настала секундарно услед продуженог и обилног менструалног крварења изазаваног тромбоцитопенијом.</a:t>
            </a:r>
            <a:endParaRPr lang="en-US" sz="2400" dirty="0"/>
          </a:p>
        </p:txBody>
      </p:sp>
    </p:spTree>
  </p:cSld>
  <p:clrMapOvr>
    <a:masterClrMapping/>
  </p:clrMapOvr>
  <p:transition advTm="2301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Пацијенткиња је након постављања дијагнозе лечена пронизоном у дози од 1</a:t>
            </a:r>
            <a:r>
              <a:rPr lang="en-US" sz="2400" dirty="0" smtClean="0"/>
              <a:t>mg/kg</a:t>
            </a:r>
            <a:r>
              <a:rPr lang="sr-Cyrl-RS" sz="2400" dirty="0" smtClean="0"/>
              <a:t>. 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Након 7 дана долази до пораста броја тромбоцита.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Након 14 дана пацијенткиња је отпуштена са клинике са бројем тромбоцита 155</a:t>
            </a:r>
            <a:r>
              <a:rPr lang="en-US" sz="2400" dirty="0" smtClean="0"/>
              <a:t>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/l.</a:t>
            </a:r>
            <a:endParaRPr lang="sr-Cyrl-RS" sz="2400" dirty="0" smtClean="0"/>
          </a:p>
          <a:p>
            <a:pPr algn="just"/>
            <a:endParaRPr lang="sr-Cyrl-RS" sz="2400" dirty="0"/>
          </a:p>
        </p:txBody>
      </p:sp>
    </p:spTree>
  </p:cSld>
  <p:clrMapOvr>
    <a:masterClrMapping/>
  </p:clrMapOvr>
  <p:transition advTm="2952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Приказ случаја 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75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sr-Cyrl-RS" sz="2400" dirty="0">
                <a:solidFill>
                  <a:prstClr val="black"/>
                </a:solidFill>
              </a:rPr>
              <a:t>Мушкарац старости </a:t>
            </a:r>
            <a:r>
              <a:rPr lang="en-US" sz="2400" dirty="0" smtClean="0">
                <a:solidFill>
                  <a:prstClr val="black"/>
                </a:solidFill>
              </a:rPr>
              <a:t>4</a:t>
            </a:r>
            <a:r>
              <a:rPr lang="en-US" sz="2400" dirty="0">
                <a:solidFill>
                  <a:prstClr val="black"/>
                </a:solidFill>
              </a:rPr>
              <a:t>7</a:t>
            </a:r>
            <a:r>
              <a:rPr lang="sr-Cyrl-RS" sz="2400" dirty="0" smtClean="0">
                <a:solidFill>
                  <a:prstClr val="black"/>
                </a:solidFill>
              </a:rPr>
              <a:t> </a:t>
            </a:r>
            <a:r>
              <a:rPr lang="sr-Cyrl-RS" sz="2400" dirty="0">
                <a:solidFill>
                  <a:prstClr val="black"/>
                </a:solidFill>
              </a:rPr>
              <a:t>година, </a:t>
            </a:r>
            <a:r>
              <a:rPr lang="sr-Cyrl-RS" sz="2400" dirty="0" smtClean="0">
                <a:solidFill>
                  <a:prstClr val="black"/>
                </a:solidFill>
              </a:rPr>
              <a:t>дипломирани економиста по занимању.</a:t>
            </a:r>
            <a:endParaRPr lang="sr-Cyrl-RS" sz="2400" dirty="0">
              <a:solidFill>
                <a:prstClr val="black"/>
              </a:solidFill>
            </a:endParaRPr>
          </a:p>
          <a:p>
            <a:pPr lvl="0" algn="just"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pPr lvl="0" algn="just"/>
            <a:r>
              <a:rPr lang="sr-Cyrl-RS" sz="2400" dirty="0" smtClean="0">
                <a:solidFill>
                  <a:prstClr val="black"/>
                </a:solidFill>
              </a:rPr>
              <a:t>Јавио се лечећем лекару зато што је пре 3 дана </a:t>
            </a:r>
            <a:r>
              <a:rPr lang="sr-Cyrl-RS" sz="2400" smtClean="0">
                <a:solidFill>
                  <a:prstClr val="black"/>
                </a:solidFill>
              </a:rPr>
              <a:t>приметио жућкасту пребојеност </a:t>
            </a:r>
            <a:r>
              <a:rPr lang="sr-Cyrl-RS" sz="2400" dirty="0" smtClean="0">
                <a:solidFill>
                  <a:prstClr val="black"/>
                </a:solidFill>
              </a:rPr>
              <a:t>беоњача, као и пар модрица на кожи стопала. Није се јављао раније лекару јер је мислио да ће спонтано нестати али се жута пребојеност беоњача појачава и данас је изразито малаксао. </a:t>
            </a:r>
            <a:endParaRPr lang="sr-Cyrl-RS" sz="2400" dirty="0">
              <a:solidFill>
                <a:prstClr val="black"/>
              </a:solidFill>
            </a:endParaRPr>
          </a:p>
          <a:p>
            <a:pPr lvl="0" algn="just"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pPr lvl="0" algn="just"/>
            <a:r>
              <a:rPr lang="sr-Cyrl-RS" sz="2400" dirty="0">
                <a:solidFill>
                  <a:prstClr val="black"/>
                </a:solidFill>
              </a:rPr>
              <a:t>У личној наманези </a:t>
            </a:r>
            <a:r>
              <a:rPr lang="sr-Cyrl-RS" sz="2400" dirty="0" smtClean="0">
                <a:solidFill>
                  <a:prstClr val="black"/>
                </a:solidFill>
              </a:rPr>
              <a:t>наводи да се лечи од хипертензије.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31587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sr-Cyrl-RS" sz="2400" b="1" dirty="0" smtClean="0"/>
              <a:t>Лабораторијски параметри:</a:t>
            </a:r>
          </a:p>
          <a:p>
            <a:pPr algn="just">
              <a:buNone/>
            </a:pPr>
            <a:endParaRPr lang="sr-Cyrl-RS" sz="2400" b="1" dirty="0" smtClean="0"/>
          </a:p>
          <a:p>
            <a:pPr algn="just"/>
            <a:r>
              <a:rPr lang="sr-Cyrl-RS" sz="2400" dirty="0" smtClean="0"/>
              <a:t>Крвна слика: </a:t>
            </a:r>
            <a:r>
              <a:rPr lang="sr-Cyrl-RS" sz="2400" b="1" dirty="0" smtClean="0"/>
              <a:t>Е</a:t>
            </a:r>
            <a:r>
              <a:rPr lang="en-US" sz="2400" b="1" dirty="0" smtClean="0"/>
              <a:t>r 3.21x10</a:t>
            </a:r>
            <a:r>
              <a:rPr lang="en-US" sz="2400" b="1" baseline="30000" dirty="0" smtClean="0"/>
              <a:t>12</a:t>
            </a:r>
            <a:r>
              <a:rPr lang="en-US" sz="2400" b="1" dirty="0" smtClean="0"/>
              <a:t>/l, </a:t>
            </a:r>
            <a:r>
              <a:rPr lang="en-US" sz="2400" b="1" dirty="0" err="1" smtClean="0"/>
              <a:t>Hgb</a:t>
            </a:r>
            <a:r>
              <a:rPr lang="en-US" sz="2400" b="1" dirty="0" smtClean="0"/>
              <a:t> 78g/l</a:t>
            </a:r>
            <a:r>
              <a:rPr lang="sr-Latn-RS" sz="2400" b="1" dirty="0" smtClean="0"/>
              <a:t>,</a:t>
            </a:r>
            <a:r>
              <a:rPr lang="en-US" sz="2400" b="1" dirty="0" smtClean="0"/>
              <a:t> MCV 99fl,</a:t>
            </a:r>
            <a:r>
              <a:rPr lang="sr-Latn-RS" sz="2400" b="1" dirty="0" smtClean="0"/>
              <a:t> Tr </a:t>
            </a:r>
            <a:r>
              <a:rPr lang="en-US" sz="2400" b="1" dirty="0" smtClean="0"/>
              <a:t>18</a:t>
            </a:r>
            <a:r>
              <a:rPr lang="sr-Latn-RS" sz="2400" b="1" dirty="0" smtClean="0"/>
              <a:t>x10</a:t>
            </a:r>
            <a:r>
              <a:rPr lang="sr-Latn-RS" sz="2400" b="1" baseline="30000" dirty="0" smtClean="0"/>
              <a:t>9</a:t>
            </a:r>
            <a:r>
              <a:rPr lang="en-US" sz="2400" b="1" dirty="0" smtClean="0"/>
              <a:t>/l, </a:t>
            </a:r>
            <a:r>
              <a:rPr lang="en-US" sz="2400" dirty="0" smtClean="0"/>
              <a:t>Le 8.1x10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RS" sz="2400" dirty="0" smtClean="0"/>
              <a:t>Параметри хемостазе: </a:t>
            </a:r>
            <a:r>
              <a:rPr lang="en-US" sz="2400" dirty="0" err="1" smtClean="0"/>
              <a:t>aPTT</a:t>
            </a:r>
            <a:r>
              <a:rPr lang="sr-Cyrl-RS" sz="2400" dirty="0" smtClean="0"/>
              <a:t> 36.</a:t>
            </a:r>
            <a:r>
              <a:rPr lang="en-US" sz="2400" dirty="0" smtClean="0"/>
              <a:t>2 s, INR </a:t>
            </a:r>
            <a:r>
              <a:rPr lang="sr-Cyrl-RS" sz="2400" dirty="0" smtClean="0"/>
              <a:t>0.9</a:t>
            </a:r>
            <a:r>
              <a:rPr lang="en-US" sz="2400" dirty="0" smtClean="0"/>
              <a:t>8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sr-Latn-RS" sz="2400" dirty="0" smtClean="0"/>
          </a:p>
          <a:p>
            <a:pPr algn="just"/>
            <a:r>
              <a:rPr lang="sr-Cyrl-RS" sz="2400" dirty="0" smtClean="0"/>
              <a:t>Биохемијске анализа: </a:t>
            </a:r>
            <a:r>
              <a:rPr lang="sr-Latn-RS" sz="2400" dirty="0" smtClean="0"/>
              <a:t>LDH </a:t>
            </a:r>
            <a:r>
              <a:rPr lang="en-US" sz="2400" dirty="0"/>
              <a:t>8</a:t>
            </a:r>
            <a:r>
              <a:rPr lang="sr-Latn-RS" sz="2400" dirty="0" smtClean="0"/>
              <a:t>56</a:t>
            </a:r>
            <a:r>
              <a:rPr lang="en-US" sz="2400" dirty="0" smtClean="0"/>
              <a:t> </a:t>
            </a:r>
            <a:r>
              <a:rPr lang="sr-Latn-RS" sz="2400" dirty="0" smtClean="0"/>
              <a:t>U</a:t>
            </a:r>
            <a:r>
              <a:rPr lang="en-US" sz="2400" dirty="0" smtClean="0"/>
              <a:t>/</a:t>
            </a:r>
            <a:r>
              <a:rPr lang="en-US" sz="2400" dirty="0"/>
              <a:t>L</a:t>
            </a:r>
            <a:r>
              <a:rPr lang="en-US" sz="2400" dirty="0" smtClean="0"/>
              <a:t>, </a:t>
            </a:r>
            <a:r>
              <a:rPr lang="sr-Cyrl-RS" sz="2400" dirty="0" smtClean="0"/>
              <a:t>директни (коњуговани) билирубин</a:t>
            </a:r>
            <a:r>
              <a:rPr lang="en-US" sz="2400" dirty="0" smtClean="0"/>
              <a:t> 1</a:t>
            </a:r>
            <a:r>
              <a:rPr lang="sr-Cyrl-RS" sz="2400" dirty="0" smtClean="0"/>
              <a:t>1</a:t>
            </a:r>
            <a:r>
              <a:rPr lang="en-US" sz="2400" dirty="0" smtClean="0"/>
              <a:t>µmol/L, </a:t>
            </a:r>
            <a:r>
              <a:rPr lang="sr-Cyrl-RS" sz="2400" dirty="0" smtClean="0"/>
              <a:t>укупни билирубин</a:t>
            </a:r>
            <a:r>
              <a:rPr lang="en-US" sz="2400" dirty="0" smtClean="0"/>
              <a:t> </a:t>
            </a:r>
            <a:r>
              <a:rPr lang="sr-Cyrl-RS" sz="2400" dirty="0" smtClean="0"/>
              <a:t>(60.2</a:t>
            </a:r>
            <a:r>
              <a:rPr lang="en-US" sz="2400" dirty="0" smtClean="0"/>
              <a:t>µmol/L</a:t>
            </a:r>
            <a:r>
              <a:rPr lang="sr-Cyrl-RS" sz="2400" dirty="0"/>
              <a:t>)</a:t>
            </a:r>
            <a:r>
              <a:rPr lang="sr-Cyrl-RS" sz="2400" dirty="0" smtClean="0"/>
              <a:t>. Остале анализе биле су у референтном опсегу.</a:t>
            </a:r>
            <a:endParaRPr lang="en-US" sz="2400" dirty="0"/>
          </a:p>
        </p:txBody>
      </p:sp>
    </p:spTree>
  </p:cSld>
  <p:clrMapOvr>
    <a:masterClrMapping/>
  </p:clrMapOvr>
  <p:transition advTm="6723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400" b="1" dirty="0" smtClean="0"/>
              <a:t>Диференцијална дијагноза</a:t>
            </a:r>
            <a:r>
              <a:rPr lang="en-US" sz="2400" b="1" dirty="0" smtClean="0"/>
              <a:t>?</a:t>
            </a:r>
            <a:endParaRPr lang="en-US" sz="2400" b="1" dirty="0"/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Хемолизна анемија</a:t>
            </a:r>
          </a:p>
          <a:p>
            <a:r>
              <a:rPr lang="sr-Cyrl-RS" sz="2400" dirty="0" smtClean="0"/>
              <a:t>Тромбоцитопенија</a:t>
            </a:r>
          </a:p>
          <a:p>
            <a:pPr>
              <a:buNone/>
            </a:pPr>
            <a:endParaRPr lang="sr-Cyrl-RS" sz="2400" dirty="0" smtClean="0"/>
          </a:p>
        </p:txBody>
      </p:sp>
    </p:spTree>
  </p:cSld>
  <p:clrMapOvr>
    <a:masterClrMapping/>
  </p:clrMapOvr>
  <p:transition advTm="1257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Пацијент упућен хематологу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Урађена крвна слика са леукоцитарном формулом: Е</a:t>
            </a:r>
            <a:r>
              <a:rPr lang="en-US" sz="2400" dirty="0" smtClean="0"/>
              <a:t>r 3.23x10</a:t>
            </a:r>
            <a:r>
              <a:rPr lang="en-US" sz="2400" baseline="30000" dirty="0" smtClean="0"/>
              <a:t>12</a:t>
            </a:r>
            <a:r>
              <a:rPr lang="en-US" sz="2400" dirty="0" smtClean="0"/>
              <a:t>/l, </a:t>
            </a:r>
            <a:r>
              <a:rPr lang="en-US" sz="2400" dirty="0" err="1" smtClean="0"/>
              <a:t>Hgb</a:t>
            </a:r>
            <a:r>
              <a:rPr lang="en-US" sz="2400" dirty="0" smtClean="0"/>
              <a:t> 77g/l</a:t>
            </a:r>
            <a:r>
              <a:rPr lang="sr-Latn-RS" sz="2400" dirty="0" smtClean="0"/>
              <a:t>,</a:t>
            </a:r>
            <a:r>
              <a:rPr lang="sr-Cyrl-RS" sz="2400" dirty="0" smtClean="0"/>
              <a:t> М</a:t>
            </a:r>
            <a:r>
              <a:rPr lang="en-US" sz="2400" dirty="0" smtClean="0"/>
              <a:t>CV 100fl,</a:t>
            </a:r>
            <a:r>
              <a:rPr lang="sr-Latn-RS" sz="2400" dirty="0" smtClean="0"/>
              <a:t> Tr </a:t>
            </a:r>
            <a:r>
              <a:rPr lang="en-US" sz="2400" dirty="0" smtClean="0"/>
              <a:t>18</a:t>
            </a:r>
            <a:r>
              <a:rPr lang="sr-Latn-RS" sz="2400" dirty="0" smtClean="0"/>
              <a:t>x10</a:t>
            </a:r>
            <a:r>
              <a:rPr lang="sr-Latn-RS" sz="2400" baseline="30000" dirty="0" smtClean="0"/>
              <a:t>9</a:t>
            </a:r>
            <a:r>
              <a:rPr lang="en-US" sz="2400" dirty="0" smtClean="0"/>
              <a:t>/l, Le 8.3x10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.</a:t>
            </a:r>
          </a:p>
          <a:p>
            <a:pPr algn="just"/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62200" y="2743200"/>
            <a:ext cx="13716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05400" y="2819400"/>
            <a:ext cx="15240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424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sz="2400" dirty="0" smtClean="0"/>
              <a:t>На микроскопској анализи размаза периферне крви уочавају се фрагментисани еритроцити (шизоцити) и мали број тромбоцита.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4038600" cy="198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728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sz="2400" dirty="0" smtClean="0"/>
              <a:t>Пацијент је након урађене крвне слике и размаза периферне крви хоспитализован на Клинику за хематологију.</a:t>
            </a:r>
            <a:endParaRPr lang="en-US" sz="2400" dirty="0" smtClean="0"/>
          </a:p>
          <a:p>
            <a:endParaRPr lang="en-US" sz="2400" dirty="0"/>
          </a:p>
          <a:p>
            <a:pPr lvl="0"/>
            <a:r>
              <a:rPr lang="sr-Latn-CS" sz="2400" b="1" dirty="0">
                <a:solidFill>
                  <a:prstClr val="black"/>
                </a:solidFill>
              </a:rPr>
              <a:t>Status praesens: </a:t>
            </a:r>
            <a:r>
              <a:rPr lang="sr-Cyrl-CS" sz="2400" dirty="0">
                <a:solidFill>
                  <a:prstClr val="black"/>
                </a:solidFill>
              </a:rPr>
              <a:t>на пријему болесник је свестан, </a:t>
            </a:r>
            <a:r>
              <a:rPr lang="sr-Cyrl-RS" sz="2400" dirty="0" smtClean="0">
                <a:solidFill>
                  <a:prstClr val="black"/>
                </a:solidFill>
              </a:rPr>
              <a:t>благо дез</a:t>
            </a:r>
            <a:r>
              <a:rPr lang="sr-Cyrl-CS" sz="2400" dirty="0" smtClean="0">
                <a:solidFill>
                  <a:prstClr val="black"/>
                </a:solidFill>
              </a:rPr>
              <a:t>орјентисан</a:t>
            </a:r>
            <a:r>
              <a:rPr lang="sr-Cyrl-CS" sz="2400" dirty="0">
                <a:solidFill>
                  <a:prstClr val="black"/>
                </a:solidFill>
              </a:rPr>
              <a:t>, </a:t>
            </a:r>
            <a:r>
              <a:rPr lang="sr-Cyrl-CS" sz="2400" dirty="0" smtClean="0">
                <a:solidFill>
                  <a:prstClr val="black"/>
                </a:solidFill>
              </a:rPr>
              <a:t>фебрилан (37.5 </a:t>
            </a:r>
            <a:r>
              <a:rPr lang="en-US" sz="2400" dirty="0" smtClean="0">
                <a:solidFill>
                  <a:prstClr val="black"/>
                </a:solidFill>
              </a:rPr>
              <a:t>C</a:t>
            </a:r>
            <a:r>
              <a:rPr lang="sr-Cyrl-RS" sz="2400" dirty="0" smtClean="0">
                <a:solidFill>
                  <a:prstClr val="black"/>
                </a:solidFill>
              </a:rPr>
              <a:t>)</a:t>
            </a:r>
            <a:r>
              <a:rPr lang="sr-Cyrl-CS" sz="2400" dirty="0" smtClean="0">
                <a:solidFill>
                  <a:prstClr val="black"/>
                </a:solidFill>
              </a:rPr>
              <a:t>, </a:t>
            </a:r>
            <a:r>
              <a:rPr lang="sr-Cyrl-CS" sz="2400" dirty="0">
                <a:solidFill>
                  <a:prstClr val="black"/>
                </a:solidFill>
              </a:rPr>
              <a:t>еупноичан</a:t>
            </a:r>
            <a:r>
              <a:rPr lang="sr-Cyrl-CS" sz="2400" dirty="0" smtClean="0">
                <a:solidFill>
                  <a:prstClr val="black"/>
                </a:solidFill>
              </a:rPr>
              <a:t>, субиктеричне, бледе коже, жуте пребојености беоњача, </a:t>
            </a:r>
            <a:r>
              <a:rPr lang="sr-Cyrl-CS" sz="2400" dirty="0">
                <a:solidFill>
                  <a:prstClr val="black"/>
                </a:solidFill>
              </a:rPr>
              <a:t>без знакова за периферну </a:t>
            </a:r>
            <a:r>
              <a:rPr lang="en-US" sz="2400" dirty="0" err="1">
                <a:solidFill>
                  <a:prstClr val="black"/>
                </a:solidFill>
              </a:rPr>
              <a:t>лимфденопатију</a:t>
            </a:r>
            <a:r>
              <a:rPr lang="sr-Cyrl-RS" sz="2400" dirty="0">
                <a:solidFill>
                  <a:prstClr val="black"/>
                </a:solidFill>
              </a:rPr>
              <a:t> и </a:t>
            </a:r>
            <a:r>
              <a:rPr lang="sr-Cyrl-RS" sz="2400" dirty="0" smtClean="0">
                <a:solidFill>
                  <a:prstClr val="black"/>
                </a:solidFill>
              </a:rPr>
              <a:t>са присутним знацима хеморагијског синдрома на кожи доњих есктремитета.</a:t>
            </a:r>
            <a:endParaRPr lang="sr-Cyrl-CS" sz="2400" dirty="0">
              <a:solidFill>
                <a:prstClr val="black"/>
              </a:solidFill>
            </a:endParaRPr>
          </a:p>
          <a:p>
            <a:pPr algn="just"/>
            <a:endParaRPr lang="sr-Cyrl-R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3937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103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sz="2400" dirty="0" smtClean="0"/>
              <a:t>Које анализе следеће урадити?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b="1" dirty="0" smtClean="0"/>
              <a:t>Параметри хемолизе: </a:t>
            </a:r>
            <a:r>
              <a:rPr lang="en-US" sz="2400" dirty="0" smtClean="0"/>
              <a:t>LDH 1040U/l</a:t>
            </a:r>
            <a:r>
              <a:rPr lang="sr-Cyrl-RS" sz="2400" dirty="0" smtClean="0"/>
              <a:t> (повишен)</a:t>
            </a:r>
            <a:r>
              <a:rPr lang="en-US" sz="2400" dirty="0" smtClean="0"/>
              <a:t>, </a:t>
            </a:r>
            <a:r>
              <a:rPr lang="sr-Cyrl-RS" sz="2400" dirty="0" smtClean="0"/>
              <a:t>хаптоглобин</a:t>
            </a:r>
            <a:r>
              <a:rPr lang="en-US" sz="2400" dirty="0" smtClean="0"/>
              <a:t> 5</a:t>
            </a:r>
            <a:r>
              <a:rPr lang="sr-Latn-RS" sz="2400" dirty="0" smtClean="0"/>
              <a:t>mg</a:t>
            </a:r>
            <a:r>
              <a:rPr lang="en-US" sz="2400" dirty="0" smtClean="0"/>
              <a:t>/</a:t>
            </a:r>
            <a:r>
              <a:rPr lang="en-US" sz="2400" dirty="0" err="1" smtClean="0"/>
              <a:t>dL</a:t>
            </a:r>
            <a:r>
              <a:rPr lang="sr-Cyrl-RS" sz="2400" dirty="0" smtClean="0"/>
              <a:t> (снижен), директни (коњуговани) билирубин</a:t>
            </a:r>
            <a:r>
              <a:rPr lang="en-US" sz="2400" dirty="0" smtClean="0"/>
              <a:t> 1</a:t>
            </a:r>
            <a:r>
              <a:rPr lang="sr-Cyrl-RS" sz="2400" dirty="0"/>
              <a:t>1</a:t>
            </a:r>
            <a:r>
              <a:rPr lang="sr-Cyrl-RS" sz="2400" dirty="0" smtClean="0"/>
              <a:t>.4</a:t>
            </a:r>
            <a:r>
              <a:rPr lang="en-US" sz="2400" dirty="0" smtClean="0"/>
              <a:t>µmol/L</a:t>
            </a:r>
            <a:r>
              <a:rPr lang="sr-Cyrl-RS" sz="2400" dirty="0" smtClean="0"/>
              <a:t> (повишен)</a:t>
            </a:r>
            <a:r>
              <a:rPr lang="en-US" sz="2400" dirty="0" smtClean="0"/>
              <a:t>, </a:t>
            </a:r>
            <a:r>
              <a:rPr lang="sr-Cyrl-RS" sz="2400" dirty="0" smtClean="0"/>
              <a:t>укупни билирубин</a:t>
            </a:r>
            <a:r>
              <a:rPr lang="en-US" sz="2400" dirty="0" smtClean="0"/>
              <a:t> </a:t>
            </a:r>
            <a:r>
              <a:rPr lang="sr-Cyrl-RS" sz="2400" dirty="0"/>
              <a:t>6</a:t>
            </a:r>
            <a:r>
              <a:rPr lang="sr-Cyrl-RS" sz="2400" dirty="0" smtClean="0"/>
              <a:t>1.2</a:t>
            </a:r>
            <a:r>
              <a:rPr lang="en-US" sz="2400" dirty="0" smtClean="0"/>
              <a:t>µmol/L</a:t>
            </a:r>
            <a:r>
              <a:rPr lang="sr-Cyrl-RS" sz="2400" dirty="0"/>
              <a:t> </a:t>
            </a:r>
            <a:r>
              <a:rPr lang="sr-Cyrl-RS" sz="2400" dirty="0" smtClean="0"/>
              <a:t>(повишен). </a:t>
            </a:r>
          </a:p>
          <a:p>
            <a:pPr algn="just"/>
            <a:endParaRPr lang="sr-Cyrl-RS" sz="2400" dirty="0"/>
          </a:p>
          <a:p>
            <a:pPr algn="just"/>
            <a:r>
              <a:rPr lang="sr-Latn-RS" sz="2400" b="1" dirty="0" smtClean="0"/>
              <a:t>Coombs </a:t>
            </a:r>
            <a:r>
              <a:rPr lang="sr-Cyrl-RS" sz="2400" b="1" dirty="0" smtClean="0"/>
              <a:t>тест </a:t>
            </a:r>
            <a:r>
              <a:rPr lang="sr-Cyrl-RS" sz="2400" dirty="0" smtClean="0"/>
              <a:t>директни и индиректни: негативни.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b="1" dirty="0" smtClean="0"/>
              <a:t>Параметри функције бубрега:</a:t>
            </a:r>
            <a:r>
              <a:rPr lang="sr-Cyrl-RS" sz="2400" dirty="0" smtClean="0"/>
              <a:t> хемијски преглед и седимент урина уредни. Уреа, креатини и клиренс креатинина у референтном опсегу.</a:t>
            </a:r>
            <a:endParaRPr lang="en-US" sz="2400" dirty="0"/>
          </a:p>
        </p:txBody>
      </p:sp>
    </p:spTree>
  </p:cSld>
  <p:clrMapOvr>
    <a:masterClrMapping/>
  </p:clrMapOvr>
  <p:transition advTm="547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/>
              <a:t>Зашто хематолог</a:t>
            </a:r>
            <a:r>
              <a:rPr lang="en-US" sz="2400" b="1" dirty="0" smtClean="0"/>
              <a:t>?</a:t>
            </a:r>
            <a:endParaRPr lang="sr-Cyrl-RS" sz="2400" b="1" dirty="0" smtClean="0"/>
          </a:p>
          <a:p>
            <a:endParaRPr lang="sr-Cyrl-RS" sz="2400" b="1" dirty="0" smtClean="0"/>
          </a:p>
          <a:p>
            <a:pPr algn="just"/>
            <a:r>
              <a:rPr lang="sr-Cyrl-RS" sz="2400" dirty="0" smtClean="0"/>
              <a:t>Због сумње на постојања тромбофилије која може бити узрочник спонтаних побачаја.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advTm="139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sr-Cyrl-RS" sz="4400" b="1" dirty="0" smtClean="0"/>
              <a:t>Шта смо закључили?</a:t>
            </a:r>
          </a:p>
          <a:p>
            <a:endParaRPr lang="sr-Cyrl-RS" dirty="0"/>
          </a:p>
          <a:p>
            <a:pPr algn="just"/>
            <a:r>
              <a:rPr lang="sr-Cyrl-RS" sz="3400" dirty="0" smtClean="0"/>
              <a:t>Пацијент има хемолизну анемију на основу хипербилирубинемије претежно некоњуговане, високих вредности </a:t>
            </a:r>
            <a:r>
              <a:rPr lang="en-US" sz="3400" dirty="0" smtClean="0"/>
              <a:t>LDH</a:t>
            </a:r>
            <a:r>
              <a:rPr lang="sr-Cyrl-RS" sz="3400" dirty="0" smtClean="0"/>
              <a:t> и смањених вредности хаптоглобина.</a:t>
            </a:r>
          </a:p>
          <a:p>
            <a:pPr algn="just"/>
            <a:endParaRPr lang="sr-Cyrl-RS" sz="3400" dirty="0"/>
          </a:p>
          <a:p>
            <a:pPr algn="just"/>
            <a:r>
              <a:rPr lang="sr-Cyrl-RS" sz="3400" dirty="0" smtClean="0"/>
              <a:t>Хемолизна анемија је </a:t>
            </a:r>
            <a:r>
              <a:rPr lang="en-US" sz="3400" dirty="0" smtClean="0"/>
              <a:t>Coombs </a:t>
            </a:r>
            <a:r>
              <a:rPr lang="sr-Cyrl-RS" sz="3400" dirty="0" smtClean="0"/>
              <a:t>негативна што указује да није аутоимуне етиологије.</a:t>
            </a:r>
          </a:p>
          <a:p>
            <a:pPr algn="just"/>
            <a:endParaRPr lang="sr-Cyrl-RS" sz="3400" dirty="0"/>
          </a:p>
          <a:p>
            <a:pPr algn="just"/>
            <a:r>
              <a:rPr lang="sr-Cyrl-RS" sz="3400" dirty="0" smtClean="0"/>
              <a:t>Хемолизна анемија је праћена тромбоцитопенијом.</a:t>
            </a:r>
          </a:p>
          <a:p>
            <a:pPr algn="just"/>
            <a:endParaRPr lang="sr-Cyrl-RS" sz="3400" dirty="0"/>
          </a:p>
          <a:p>
            <a:pPr algn="just"/>
            <a:r>
              <a:rPr lang="sr-Cyrl-RS" sz="3400" dirty="0" smtClean="0"/>
              <a:t>Пацијент је на прегледу благо дезорјентисан, што указује на неуролошки дефицит. </a:t>
            </a:r>
          </a:p>
          <a:p>
            <a:pPr algn="just"/>
            <a:endParaRPr lang="sr-Cyrl-RS" sz="3400" dirty="0"/>
          </a:p>
          <a:p>
            <a:pPr algn="just"/>
            <a:r>
              <a:rPr lang="sr-Cyrl-RS" sz="3400" dirty="0" smtClean="0"/>
              <a:t>Пацијент је субфебрилан (телесна температура 37.5 С)</a:t>
            </a:r>
            <a:endParaRPr lang="en-US" sz="3400" dirty="0"/>
          </a:p>
        </p:txBody>
      </p:sp>
    </p:spTree>
    <p:custDataLst>
      <p:tags r:id="rId1"/>
    </p:custDataLst>
  </p:cSld>
  <p:clrMapOvr>
    <a:masterClrMapping/>
  </p:clrMapOvr>
  <p:transition advTm="340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b="1" u="sng" dirty="0" smtClean="0"/>
              <a:t>Када имамо </a:t>
            </a:r>
            <a:r>
              <a:rPr lang="en-US" sz="2400" b="1" u="sng" dirty="0" smtClean="0"/>
              <a:t>Coombs </a:t>
            </a:r>
            <a:r>
              <a:rPr lang="sr-Cyrl-RS" sz="2400" b="1" u="sng" dirty="0" smtClean="0"/>
              <a:t>негативну хемолизну анемију и тромбоцитопенију, увек треба размишљати о микроангиопатској хемолизној анемији.</a:t>
            </a:r>
            <a:endParaRPr lang="en-US" sz="2400" b="1" u="sng" dirty="0"/>
          </a:p>
        </p:txBody>
      </p:sp>
    </p:spTree>
  </p:cSld>
  <p:clrMapOvr>
    <a:masterClrMapping/>
  </p:clrMapOvr>
  <p:transition advTm="47997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/>
            <a:r>
              <a:rPr lang="en-US" altLang="en-US" sz="2400" dirty="0" err="1" smtClean="0"/>
              <a:t>Клиничка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слика</a:t>
            </a:r>
            <a:r>
              <a:rPr lang="sr-Cyrl-RS" altLang="en-US" sz="2400" dirty="0" smtClean="0"/>
              <a:t> тромботичне тромбоцитопенијске пурпуре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“</a:t>
            </a:r>
            <a:r>
              <a:rPr lang="en-US" altLang="en-US" sz="2400" b="1" dirty="0" err="1" smtClean="0"/>
              <a:t>пентада</a:t>
            </a:r>
            <a:r>
              <a:rPr lang="en-US" altLang="en-US" sz="2400" b="1" dirty="0" smtClean="0"/>
              <a:t>”</a:t>
            </a:r>
            <a:r>
              <a:rPr lang="sr-Cyrl-RS" altLang="en-US" sz="2400" dirty="0" smtClean="0"/>
              <a:t>:</a:t>
            </a:r>
          </a:p>
          <a:p>
            <a:pPr marL="457200" indent="-457200" algn="just">
              <a:buFontTx/>
              <a:buNone/>
            </a:pPr>
            <a:endParaRPr lang="en-US" altLang="en-US" sz="2400" dirty="0" smtClean="0"/>
          </a:p>
          <a:p>
            <a:pPr marL="457200" indent="-457200" algn="just"/>
            <a:r>
              <a:rPr lang="en-US" altLang="en-US" sz="2400" dirty="0" err="1" smtClean="0"/>
              <a:t>Тромбоцитопенија</a:t>
            </a:r>
            <a:r>
              <a:rPr lang="en-US" altLang="en-US" sz="2400" dirty="0" smtClean="0"/>
              <a:t> (</a:t>
            </a:r>
            <a:r>
              <a:rPr lang="en-US" altLang="en-US" sz="2400" dirty="0" err="1" smtClean="0"/>
              <a:t>потрошна</a:t>
            </a:r>
            <a:r>
              <a:rPr lang="en-US" altLang="en-US" sz="2400" dirty="0" smtClean="0"/>
              <a:t>)</a:t>
            </a:r>
          </a:p>
          <a:p>
            <a:pPr marL="457200" indent="-457200" algn="just"/>
            <a:r>
              <a:rPr lang="en-US" altLang="en-US" sz="2400" dirty="0" err="1" smtClean="0"/>
              <a:t>Микроангиопатска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анемија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са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фрагментацијом</a:t>
            </a:r>
            <a:r>
              <a:rPr lang="en-US" altLang="en-US" sz="2400" dirty="0" smtClean="0"/>
              <a:t> </a:t>
            </a:r>
            <a:r>
              <a:rPr lang="sr-Cyrl-RS" altLang="en-US" sz="2400" dirty="0" smtClean="0"/>
              <a:t>еритроцита</a:t>
            </a:r>
            <a:endParaRPr lang="en-US" altLang="en-US" sz="2400" dirty="0" smtClean="0"/>
          </a:p>
          <a:p>
            <a:pPr marL="457200" indent="-457200" algn="just"/>
            <a:r>
              <a:rPr lang="sr-Cyrl-RS" altLang="en-US" sz="2400" dirty="0"/>
              <a:t>Н</a:t>
            </a:r>
            <a:r>
              <a:rPr lang="en-US" altLang="en-US" sz="2400" dirty="0" err="1" smtClean="0"/>
              <a:t>еуролошки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поремећаји</a:t>
            </a:r>
            <a:r>
              <a:rPr lang="en-US" altLang="en-US" sz="2400" dirty="0" smtClean="0"/>
              <a:t> (</a:t>
            </a:r>
            <a:r>
              <a:rPr lang="en-US" altLang="en-US" sz="2400" dirty="0" err="1" smtClean="0"/>
              <a:t>флуктуирајући</a:t>
            </a:r>
            <a:r>
              <a:rPr lang="en-US" altLang="en-US" sz="2400" dirty="0" smtClean="0"/>
              <a:t>)</a:t>
            </a:r>
          </a:p>
          <a:p>
            <a:pPr marL="457200" indent="-457200" algn="just"/>
            <a:r>
              <a:rPr lang="en-US" altLang="en-US" sz="2400" dirty="0" err="1" smtClean="0"/>
              <a:t>Фебрилност</a:t>
            </a:r>
            <a:endParaRPr lang="en-US" altLang="en-US" sz="2400" dirty="0" smtClean="0"/>
          </a:p>
          <a:p>
            <a:pPr marL="457200" indent="-457200" algn="just"/>
            <a:r>
              <a:rPr lang="en-US" altLang="en-US" sz="2400" dirty="0" err="1" smtClean="0"/>
              <a:t>Лезија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бубрега</a:t>
            </a:r>
            <a:endParaRPr lang="sr-Cyrl-RS" altLang="en-US" sz="2400" dirty="0" smtClean="0"/>
          </a:p>
        </p:txBody>
      </p:sp>
    </p:spTree>
  </p:cSld>
  <p:clrMapOvr>
    <a:masterClrMapping/>
  </p:clrMapOvr>
  <p:transition advTm="2221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RS" sz="2400" dirty="0" smtClean="0"/>
              <a:t>Ретко су испољени сви елементи пентаде. Наш пацијент је имао нормалну функцију бубрега. </a:t>
            </a:r>
          </a:p>
          <a:p>
            <a:pPr algn="just">
              <a:buNone/>
            </a:pPr>
            <a:endParaRPr lang="sr-Cyrl-RS" sz="2400" dirty="0" smtClean="0"/>
          </a:p>
          <a:p>
            <a:pPr algn="just"/>
            <a:r>
              <a:rPr lang="sr-Cyrl-RS" sz="2400" dirty="0" smtClean="0"/>
              <a:t>За дијагнозу микроангиопатске хемолизне анемије довољно је присуство </a:t>
            </a:r>
            <a:r>
              <a:rPr lang="sr-Latn-RS" sz="2400" dirty="0" smtClean="0"/>
              <a:t>Coombs</a:t>
            </a:r>
            <a:r>
              <a:rPr lang="en-US" sz="2400" dirty="0" smtClean="0"/>
              <a:t> </a:t>
            </a:r>
            <a:r>
              <a:rPr lang="sr-Cyrl-RS" sz="2400" dirty="0" smtClean="0"/>
              <a:t>негативне хемолизне анемије и тромбоцитопеније. 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ransition advTm="19097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Диференцијална дијагноза ТТП-у је друга микроангиопатска хемолизна анемије праћене падом броја тромбоцита. Која?</a:t>
            </a:r>
          </a:p>
          <a:p>
            <a:pPr algn="just"/>
            <a:endParaRPr lang="sr-Cyrl-RS" sz="2000" dirty="0"/>
          </a:p>
          <a:p>
            <a:pPr algn="just"/>
            <a:r>
              <a:rPr lang="sr-Cyrl-RS" sz="2400" dirty="0" smtClean="0"/>
              <a:t>Хемолитичко-уремијски синдром (ХУС) типични и атипични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Потребно је урадити: копрокултуру, испитивање комплемента. Код обоелих од ХУС-а чешће је присутно оштећење бубрега него у ТТП-у, обично је присутна дијареја пре појаве осталих симтома.</a:t>
            </a:r>
          </a:p>
          <a:p>
            <a:pPr algn="just"/>
            <a:endParaRPr lang="sr-Cyrl-RS" sz="2400" dirty="0"/>
          </a:p>
        </p:txBody>
      </p:sp>
    </p:spTree>
    <p:custDataLst>
      <p:tags r:id="rId1"/>
    </p:custDataLst>
  </p:cSld>
  <p:clrMapOvr>
    <a:masterClrMapping/>
  </p:clrMapOvr>
  <p:transition advTm="702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За започињање лечења није потребна дефинитивна дијагноза, јер лечење ТТП и ХУС се заснива на истим принципима: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b="1" dirty="0" smtClean="0"/>
              <a:t>Плазмафереза</a:t>
            </a:r>
          </a:p>
          <a:p>
            <a:pPr algn="just"/>
            <a:r>
              <a:rPr lang="sr-Cyrl-RS" sz="2400" b="1" dirty="0" smtClean="0"/>
              <a:t>Пулсне дозе кортикостероида прва 3 дана потом 1-2</a:t>
            </a:r>
            <a:r>
              <a:rPr lang="en-US" sz="2400" b="1" dirty="0" smtClean="0"/>
              <a:t>mg/kg </a:t>
            </a:r>
            <a:r>
              <a:rPr lang="sr-Cyrl-RS" sz="2400" b="1" dirty="0" smtClean="0"/>
              <a:t>пронисона.</a:t>
            </a:r>
          </a:p>
        </p:txBody>
      </p:sp>
    </p:spTree>
  </p:cSld>
  <p:clrMapOvr>
    <a:masterClrMapping/>
  </p:clrMapOvr>
  <p:transition advTm="105027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Да ли можемо да поставимо дијагнозу нађем пацијенту?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Да. Пацијент болује од МИКРОАНГИОПАТСКЕ ХЕМОЛИЗНЕ АНЕМИЈЕ, вероватно ТТП-а с обзиром на одсуство лезије бубрега и одсуства дијарејалног синдрома.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advTm="12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Шта је потребно да би се дијагноза ТТП-а поставила са сигурношћу?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Ниво металопротеиназе </a:t>
            </a:r>
            <a:r>
              <a:rPr lang="en-US" sz="2400" dirty="0" smtClean="0"/>
              <a:t>ADAMTS</a:t>
            </a:r>
            <a:r>
              <a:rPr lang="sr-Cyrl-RS" sz="2400" dirty="0" smtClean="0"/>
              <a:t>13, чији недостатак је у основи настанка ТТП-а.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Ниво </a:t>
            </a:r>
            <a:r>
              <a:rPr lang="en-US" sz="2400" dirty="0" smtClean="0"/>
              <a:t>ADAMTS13 </a:t>
            </a:r>
            <a:r>
              <a:rPr lang="sr-Cyrl-RS" sz="2400" dirty="0" smtClean="0"/>
              <a:t>се рутински не одређује, па се дијагноза искључиво поставља на основу клиничке слике и постојања микроангиопатске хемолизне анемије са тромбоцитопенијом.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advTm="444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Наш пацијент је лечен 17 дана на клиници плазмаферезом и пулсним дозама метилпреднизолона, а потом пронизоном у дози од </a:t>
            </a:r>
            <a:r>
              <a:rPr lang="en-US" sz="2400" dirty="0" smtClean="0"/>
              <a:t>1mg/kg</a:t>
            </a:r>
            <a:r>
              <a:rPr lang="sr-Latn-RS" sz="2400" dirty="0" smtClean="0"/>
              <a:t>.</a:t>
            </a:r>
          </a:p>
          <a:p>
            <a:pPr algn="just"/>
            <a:endParaRPr lang="sr-Latn-RS" sz="2400" dirty="0"/>
          </a:p>
          <a:p>
            <a:pPr algn="just"/>
            <a:r>
              <a:rPr lang="sr-Cyrl-RS" sz="2400" dirty="0" smtClean="0"/>
              <a:t>Након 17 дан пацијент је отпуштен са вредностима тромбоцита 152</a:t>
            </a:r>
            <a:r>
              <a:rPr lang="en-US" sz="2400" dirty="0" smtClean="0"/>
              <a:t>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 </a:t>
            </a:r>
            <a:r>
              <a:rPr lang="sr-Cyrl-RS" sz="2400" dirty="0" smtClean="0"/>
              <a:t>и са параметрима хемолизе у реферетном опсегу.</a:t>
            </a:r>
            <a:endParaRPr lang="en-US" sz="2400" dirty="0"/>
          </a:p>
        </p:txBody>
      </p:sp>
    </p:spTree>
  </p:cSld>
  <p:clrMapOvr>
    <a:masterClrMapping/>
  </p:clrMapOvr>
  <p:transition advTm="1822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sr-Cyrl-RS" sz="2400" b="1" dirty="0" smtClean="0"/>
              <a:t>Лабораторијски параметри:</a:t>
            </a:r>
          </a:p>
          <a:p>
            <a:pPr algn="just">
              <a:buNone/>
            </a:pPr>
            <a:endParaRPr lang="sr-Cyrl-RS" sz="2400" b="1" dirty="0" smtClean="0"/>
          </a:p>
          <a:p>
            <a:pPr algn="just"/>
            <a:r>
              <a:rPr lang="sr-Cyrl-RS" sz="2400" dirty="0" smtClean="0"/>
              <a:t>Крвна слика: Е</a:t>
            </a:r>
            <a:r>
              <a:rPr lang="en-US" sz="2400" dirty="0" smtClean="0"/>
              <a:t>r </a:t>
            </a:r>
            <a:r>
              <a:rPr lang="sr-Cyrl-RS" sz="2400" dirty="0" smtClean="0"/>
              <a:t>4.</a:t>
            </a:r>
            <a:r>
              <a:rPr lang="en-US" sz="2400" dirty="0" smtClean="0"/>
              <a:t>7</a:t>
            </a:r>
            <a:r>
              <a:rPr lang="sr-Cyrl-RS" sz="2400" dirty="0" smtClean="0"/>
              <a:t>8</a:t>
            </a:r>
            <a:r>
              <a:rPr lang="en-US" sz="2400" dirty="0" smtClean="0"/>
              <a:t>x10</a:t>
            </a:r>
            <a:r>
              <a:rPr lang="en-US" sz="2400" baseline="30000" dirty="0" smtClean="0"/>
              <a:t>12</a:t>
            </a:r>
            <a:r>
              <a:rPr lang="en-US" sz="2400" dirty="0" smtClean="0"/>
              <a:t>/l, </a:t>
            </a:r>
            <a:r>
              <a:rPr lang="en-US" sz="2400" dirty="0" err="1" smtClean="0"/>
              <a:t>Hgb</a:t>
            </a:r>
            <a:r>
              <a:rPr lang="en-US" sz="2400" dirty="0" smtClean="0"/>
              <a:t> </a:t>
            </a:r>
            <a:r>
              <a:rPr lang="sr-Cyrl-RS" sz="2400" dirty="0" smtClean="0"/>
              <a:t>125</a:t>
            </a:r>
            <a:r>
              <a:rPr lang="en-US" sz="2400" dirty="0" smtClean="0"/>
              <a:t>g/l</a:t>
            </a:r>
            <a:r>
              <a:rPr lang="sr-Latn-RS" sz="2400" dirty="0" smtClean="0"/>
              <a:t>,</a:t>
            </a:r>
            <a:r>
              <a:rPr lang="sr-Cyrl-RS" sz="2400" dirty="0" smtClean="0"/>
              <a:t> М</a:t>
            </a:r>
            <a:r>
              <a:rPr lang="en-US" sz="2400" dirty="0" smtClean="0"/>
              <a:t>CV 90fl,</a:t>
            </a:r>
            <a:r>
              <a:rPr lang="sr-Latn-RS" sz="2400" dirty="0" smtClean="0"/>
              <a:t> Tr </a:t>
            </a:r>
            <a:r>
              <a:rPr lang="sr-Cyrl-RS" sz="2400" dirty="0" smtClean="0"/>
              <a:t>3</a:t>
            </a:r>
            <a:r>
              <a:rPr lang="en-US" sz="2400" dirty="0" smtClean="0"/>
              <a:t>80</a:t>
            </a:r>
            <a:r>
              <a:rPr lang="sr-Latn-RS" sz="2400" dirty="0" smtClean="0"/>
              <a:t>x10</a:t>
            </a:r>
            <a:r>
              <a:rPr lang="sr-Latn-RS" sz="2400" baseline="30000" dirty="0" smtClean="0"/>
              <a:t>9</a:t>
            </a:r>
            <a:r>
              <a:rPr lang="en-US" sz="2400" dirty="0" smtClean="0"/>
              <a:t>/l, Le 8x10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RS" sz="2400" dirty="0" smtClean="0"/>
              <a:t>Параметри хемостазе: </a:t>
            </a:r>
            <a:r>
              <a:rPr lang="en-US" sz="2400" dirty="0" err="1" smtClean="0"/>
              <a:t>aPTT</a:t>
            </a:r>
            <a:r>
              <a:rPr lang="sr-Cyrl-RS" sz="2400" dirty="0" smtClean="0"/>
              <a:t> 35.</a:t>
            </a:r>
            <a:r>
              <a:rPr lang="en-US" sz="2400" dirty="0" smtClean="0"/>
              <a:t>1 s, INR </a:t>
            </a:r>
            <a:r>
              <a:rPr lang="sr-Cyrl-RS" sz="2400" dirty="0" smtClean="0"/>
              <a:t>0.99, </a:t>
            </a:r>
            <a:r>
              <a:rPr lang="en-US" sz="2400" dirty="0" smtClean="0"/>
              <a:t>D </a:t>
            </a:r>
            <a:r>
              <a:rPr lang="sr-Cyrl-RS" sz="2400" dirty="0" smtClean="0"/>
              <a:t>димер 155</a:t>
            </a:r>
            <a:r>
              <a:rPr lang="en-US" sz="2400" dirty="0" err="1" smtClean="0"/>
              <a:t>ng</a:t>
            </a:r>
            <a:r>
              <a:rPr lang="en-US" sz="2400" dirty="0" smtClean="0"/>
              <a:t>/ml</a:t>
            </a:r>
            <a:endParaRPr lang="sr-Cyrl-RS" sz="2400" dirty="0" smtClean="0"/>
          </a:p>
          <a:p>
            <a:pPr algn="just">
              <a:buNone/>
            </a:pPr>
            <a:endParaRPr lang="sr-Cyrl-RS" sz="2400" dirty="0" smtClean="0"/>
          </a:p>
        </p:txBody>
      </p:sp>
    </p:spTree>
  </p:cSld>
  <p:clrMapOvr>
    <a:masterClrMapping/>
  </p:clrMapOvr>
  <p:transition advTm="3561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Детаљном анамнезом се сазнаје да је мајка пацијенткиње имала тромбозу дубоких вена ногу у 45. години живота.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Пацијенткињи након урађене крвне слике и параметара хемостазе, урађени тестови за откривање урођених и стечених тромбофилних стања.</a:t>
            </a:r>
          </a:p>
          <a:p>
            <a:pPr algn="just"/>
            <a:endParaRPr lang="sr-Cyrl-RS" sz="2400" dirty="0" smtClean="0"/>
          </a:p>
          <a:p>
            <a:pPr algn="just"/>
            <a:endParaRPr lang="sr-Cyrl-RS" sz="2400" dirty="0" smtClean="0"/>
          </a:p>
          <a:p>
            <a:pPr algn="just"/>
            <a:endParaRPr lang="en-US" sz="2400" dirty="0" smtClean="0"/>
          </a:p>
          <a:p>
            <a:pPr algn="just"/>
            <a:endParaRPr lang="sr-Cyrl-RS" sz="2400" dirty="0" smtClean="0"/>
          </a:p>
          <a:p>
            <a:pPr algn="just">
              <a:buNone/>
            </a:pPr>
            <a:endParaRPr lang="sr-Cyrl-RS" sz="2400" dirty="0" smtClean="0"/>
          </a:p>
          <a:p>
            <a:pPr algn="just"/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4881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altLang="en-US" dirty="0" smtClean="0"/>
              <a:t>резистенција</a:t>
            </a:r>
            <a:r>
              <a:rPr lang="sv-SE" altLang="en-US" dirty="0" smtClean="0"/>
              <a:t> </a:t>
            </a:r>
            <a:r>
              <a:rPr lang="en-US" altLang="en-US" dirty="0" smtClean="0"/>
              <a:t>FV </a:t>
            </a:r>
            <a:r>
              <a:rPr lang="sr-Cyrl-RS" altLang="en-US" dirty="0" smtClean="0"/>
              <a:t>на активирани протеин С</a:t>
            </a:r>
            <a:r>
              <a:rPr lang="en-US" altLang="en-US" dirty="0" smtClean="0"/>
              <a:t> </a:t>
            </a:r>
            <a:endParaRPr lang="sv-SE" altLang="en-US" dirty="0" smtClean="0"/>
          </a:p>
          <a:p>
            <a:r>
              <a:rPr lang="sr-Cyrl-RS" altLang="en-US" dirty="0" smtClean="0"/>
              <a:t>Протеин </a:t>
            </a:r>
            <a:r>
              <a:rPr lang="en-US" altLang="en-US" dirty="0" smtClean="0"/>
              <a:t>C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функционални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тест</a:t>
            </a:r>
            <a:endParaRPr lang="sv-SE" altLang="en-US" dirty="0" smtClean="0"/>
          </a:p>
          <a:p>
            <a:r>
              <a:rPr lang="sr-Cyrl-RS" altLang="en-US" dirty="0" smtClean="0"/>
              <a:t>Протеин </a:t>
            </a:r>
            <a:r>
              <a:rPr lang="en-US" altLang="en-US" dirty="0" smtClean="0"/>
              <a:t>S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функционални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тест</a:t>
            </a:r>
            <a:r>
              <a:rPr lang="sv-SE" altLang="en-US" dirty="0" smtClean="0"/>
              <a:t> </a:t>
            </a:r>
          </a:p>
          <a:p>
            <a:r>
              <a:rPr lang="sr-Cyrl-CS" altLang="en-US" dirty="0" smtClean="0"/>
              <a:t>антитромбин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функционални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тест</a:t>
            </a:r>
            <a:endParaRPr lang="sv-SE" altLang="en-US" dirty="0" smtClean="0"/>
          </a:p>
          <a:p>
            <a:r>
              <a:rPr lang="sr-Cyrl-CS" altLang="en-US" dirty="0" smtClean="0"/>
              <a:t>Лупус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антикоагуланс</a:t>
            </a:r>
            <a:r>
              <a:rPr lang="sv-SE" altLang="en-US" dirty="0" smtClean="0"/>
              <a:t> (</a:t>
            </a:r>
            <a:r>
              <a:rPr lang="sr-Latn-CS" altLang="en-US" dirty="0" smtClean="0"/>
              <a:t>LAC</a:t>
            </a:r>
            <a:r>
              <a:rPr lang="sv-SE" altLang="en-US" dirty="0" smtClean="0"/>
              <a:t>)</a:t>
            </a:r>
          </a:p>
          <a:p>
            <a:r>
              <a:rPr lang="sr-Cyrl-CS" altLang="en-US" dirty="0" smtClean="0"/>
              <a:t>Антифосфолипидна</a:t>
            </a:r>
            <a:r>
              <a:rPr lang="sv-SE" altLang="en-US" dirty="0" smtClean="0"/>
              <a:t> </a:t>
            </a:r>
            <a:r>
              <a:rPr lang="sr-Cyrl-CS" altLang="en-US" dirty="0" smtClean="0"/>
              <a:t>антитела</a:t>
            </a:r>
            <a:r>
              <a:rPr lang="sv-SE" altLang="en-US" dirty="0" smtClean="0"/>
              <a:t> (</a:t>
            </a:r>
            <a:r>
              <a:rPr lang="sr-Cyrl-RS" altLang="en-US" dirty="0" smtClean="0"/>
              <a:t>антикардиолипинска и </a:t>
            </a:r>
            <a:r>
              <a:rPr lang="el-GR" altLang="en-US" dirty="0" smtClean="0"/>
              <a:t>β</a:t>
            </a:r>
            <a:r>
              <a:rPr lang="sr-Cyrl-RS" altLang="en-US" dirty="0" smtClean="0"/>
              <a:t>2 гликопротеинска</a:t>
            </a:r>
            <a:r>
              <a:rPr lang="sv-SE" altLang="en-US" dirty="0" smtClean="0"/>
              <a:t>)</a:t>
            </a:r>
          </a:p>
          <a:p>
            <a:r>
              <a:rPr lang="sr-Latn-CS" altLang="en-US" dirty="0" smtClean="0"/>
              <a:t>FV Leiden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мутација</a:t>
            </a:r>
            <a:endParaRPr lang="sv-SE" altLang="en-US" dirty="0" smtClean="0"/>
          </a:p>
          <a:p>
            <a:r>
              <a:rPr lang="en-US" altLang="en-US" dirty="0" smtClean="0"/>
              <a:t>FII </a:t>
            </a:r>
            <a:r>
              <a:rPr lang="sr-Cyrl-RS" altLang="en-US" dirty="0" smtClean="0"/>
              <a:t>мутација</a:t>
            </a:r>
          </a:p>
          <a:p>
            <a:r>
              <a:rPr lang="en-US" altLang="en-US" dirty="0" smtClean="0"/>
              <a:t>PAI-1 </a:t>
            </a:r>
            <a:r>
              <a:rPr lang="sr-Cyrl-RS" altLang="en-US" dirty="0" smtClean="0"/>
              <a:t>мутација</a:t>
            </a:r>
          </a:p>
          <a:p>
            <a:r>
              <a:rPr lang="en-US" altLang="en-US" dirty="0" smtClean="0"/>
              <a:t>MTHFR </a:t>
            </a:r>
            <a:r>
              <a:rPr lang="sr-Cyrl-RS" altLang="en-US" dirty="0" smtClean="0"/>
              <a:t>мутација</a:t>
            </a:r>
            <a:endParaRPr lang="sv-SE" altLang="en-US" dirty="0" smtClean="0"/>
          </a:p>
          <a:p>
            <a:r>
              <a:rPr lang="sr-Cyrl-CS" altLang="en-US" dirty="0" smtClean="0"/>
              <a:t>хомоцистеин</a:t>
            </a:r>
            <a:endParaRPr lang="sv-SE" altLang="en-US" dirty="0" smtClean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62000" y="4572000"/>
            <a:ext cx="1828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863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Пацијенткиња је хомозигот за мутирани алел гена који кодира </a:t>
            </a:r>
            <a:r>
              <a:rPr lang="en-US" sz="2400" dirty="0" smtClean="0"/>
              <a:t>FII </a:t>
            </a:r>
            <a:r>
              <a:rPr lang="sr-Cyrl-RS" sz="2400" dirty="0" smtClean="0"/>
              <a:t>(протромбин).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Пацијенткиња је добила парентералну антикоагулантну терапију (еноксапарин-натријум 1</a:t>
            </a:r>
            <a:r>
              <a:rPr lang="en-US" sz="2400" dirty="0" smtClean="0"/>
              <a:t>mg/kg</a:t>
            </a:r>
            <a:r>
              <a:rPr lang="sr-Cyrl-RS" sz="2400" dirty="0" smtClean="0"/>
              <a:t> субкутано једнапут дневно</a:t>
            </a:r>
            <a:r>
              <a:rPr lang="en-US" sz="2400" dirty="0" smtClean="0"/>
              <a:t>)</a:t>
            </a:r>
            <a:r>
              <a:rPr lang="sr-Cyrl-RS" sz="2400" dirty="0" smtClean="0"/>
              <a:t>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Након порођаја, терапија је настављена још 6 недеља у пуерперијуму , а након тога прекинута. </a:t>
            </a:r>
            <a:endParaRPr lang="en-US" sz="2400" dirty="0"/>
          </a:p>
        </p:txBody>
      </p:sp>
    </p:spTree>
  </p:cSld>
  <p:clrMapOvr>
    <a:masterClrMapping/>
  </p:clrMapOvr>
  <p:transition advTm="3031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Да ли је то крај?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Не. Пацијенткињи је дат савет да избегава ситуације које повећавају ризик од тромбозе вена као што је вишесатно седење, коришћење никотинских продуката и саветована обавезна антикоагулантна профилакса пре сваке хирушке интервенције.</a:t>
            </a:r>
          </a:p>
          <a:p>
            <a:pPr algn="just"/>
            <a:r>
              <a:rPr lang="sr-Cyrl-RS" sz="2400" dirty="0" smtClean="0"/>
              <a:t>У случају поновне трудноће, пацијенткињи је саветовано започињање антикоагулантне терапије.</a:t>
            </a:r>
          </a:p>
          <a:p>
            <a:pPr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528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Приказ случаја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34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|4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0.9|5.9|3|5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6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7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1405</Words>
  <Application>Microsoft Office PowerPoint</Application>
  <PresentationFormat>On-screen Show (4:3)</PresentationFormat>
  <Paragraphs>177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Calibri</vt:lpstr>
      <vt:lpstr>Office Theme</vt:lpstr>
      <vt:lpstr>Приказ случаја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Приказ случаја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Приказ случаја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Приказ случаја 1</dc:title>
  <dc:creator>Zeljko</dc:creator>
  <cp:lastModifiedBy>Marina</cp:lastModifiedBy>
  <cp:revision>2</cp:revision>
  <dcterms:created xsi:type="dcterms:W3CDTF">2020-09-10T22:43:08Z</dcterms:created>
  <dcterms:modified xsi:type="dcterms:W3CDTF">2020-10-01T18:47:21Z</dcterms:modified>
</cp:coreProperties>
</file>